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7010400" cy="9236075"/>
  <p:embeddedFontLst>
    <p:embeddedFont>
      <p:font typeface="Arial Black" panose="020B0A04020102020204" pitchFamily="34" charset="0"/>
      <p:regular r:id="rId13"/>
      <p:bold r:id="rId14"/>
    </p:embeddedFont>
    <p:embeddedFont>
      <p:font typeface="Montserrat" panose="00000500000000000000" pitchFamily="2" charset="0"/>
      <p:regular r:id="rId15"/>
      <p:bold r:id="rId16"/>
      <p:italic r:id="rId17"/>
      <p:boldItalic r:id="rId18"/>
    </p:embeddedFont>
    <p:embeddedFont>
      <p:font typeface="Proxima Nova" panose="020B0604020202020204" charset="0"/>
      <p:regular r:id="rId19"/>
      <p:bold r:id="rId20"/>
      <p:italic r:id="rId21"/>
      <p:boldItalic r:id="rId22"/>
    </p:embeddedFont>
    <p:embeddedFont>
      <p:font typeface="Raleway" pitchFamily="2" charset="0"/>
      <p:regular r:id="rId23"/>
      <p:bold r:id="rId24"/>
      <p:italic r:id="rId25"/>
      <p:boldItalic r:id="rId26"/>
    </p:embeddedFont>
    <p:embeddedFont>
      <p:font typeface="Source Sans Pro" panose="020B0503030403020204" pitchFamily="34" charset="0"/>
      <p:regular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212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825" cy="3463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300" cy="415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300" cy="415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825" cy="3463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32a298c680_0_46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332a298c680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6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300" cy="415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32a298c680_0_2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g332a298c680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32a298c680_0_8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g332a298c680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7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300" cy="415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825" cy="3463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32a298c680_0_15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g332a298c68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32a298c680_0_23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g332a298c680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32a298c680_0_29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g332a298c680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32a298c680_0_38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332a298c680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ria basic layout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3534800"/>
            <a:ext cx="8982600" cy="3215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85875" y="352633"/>
            <a:ext cx="8183700" cy="196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800"/>
              <a:buFont typeface="Montserrat"/>
              <a:buNone/>
              <a:defRPr sz="38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85875" y="2317433"/>
            <a:ext cx="8183700" cy="114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Proxima Nova"/>
              <a:buNone/>
              <a:defRPr sz="24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12338" y="5778388"/>
            <a:ext cx="3895725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80700" y="3534800"/>
            <a:ext cx="8982600" cy="321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0668"/>
            <a:ext cx="8520600" cy="267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311700" y="3793576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title"/>
          </p:nvPr>
        </p:nvSpPr>
        <p:spPr>
          <a:xfrm>
            <a:off x="195262" y="228600"/>
            <a:ext cx="8015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79248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9116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●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306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766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7940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7940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7940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7940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80700" y="3534800"/>
            <a:ext cx="8982600" cy="321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85875" y="2286000"/>
            <a:ext cx="8183700" cy="10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Font typeface="Montserrat"/>
              <a:buNone/>
              <a:defRPr sz="36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4191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Proxima Nova"/>
              <a:buChar char="●"/>
              <a:defRPr sz="3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○"/>
              <a:defRPr sz="2400"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■"/>
              <a:defRPr sz="2400"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  <a:defRPr sz="1800"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974056" y="6451031"/>
            <a:ext cx="1915808" cy="2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137" y="6281913"/>
            <a:ext cx="371380" cy="46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90250" y="701800"/>
            <a:ext cx="56040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636800" y="107600"/>
            <a:ext cx="4426500" cy="66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" name="Google Shape;42;p9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265500" y="1575600"/>
            <a:ext cx="4045200" cy="20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265500" y="3692001"/>
            <a:ext cx="4045200" cy="1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ctrTitle"/>
          </p:nvPr>
        </p:nvSpPr>
        <p:spPr>
          <a:xfrm>
            <a:off x="485875" y="352633"/>
            <a:ext cx="8183700" cy="19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4800" dirty="0"/>
              <a:t>Analog &amp; Digital Sound</a:t>
            </a:r>
            <a:endParaRPr sz="4800" dirty="0"/>
          </a:p>
        </p:txBody>
      </p:sp>
      <p:sp>
        <p:nvSpPr>
          <p:cNvPr id="68" name="Google Shape;68;p14"/>
          <p:cNvSpPr txBox="1">
            <a:spLocks noGrp="1"/>
          </p:cNvSpPr>
          <p:nvPr>
            <p:ph type="subTitle" idx="1"/>
          </p:nvPr>
        </p:nvSpPr>
        <p:spPr>
          <a:xfrm>
            <a:off x="485875" y="2317433"/>
            <a:ext cx="8183700" cy="11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</a:pPr>
            <a:r>
              <a:rPr lang="en-US" sz="3600" dirty="0">
                <a:solidFill>
                  <a:schemeClr val="dk1"/>
                </a:solidFill>
              </a:rPr>
              <a:t>A supplemental lesson for AP CSP</a:t>
            </a:r>
            <a:endParaRPr sz="3600" dirty="0"/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875" y="3301700"/>
            <a:ext cx="7068849" cy="137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>
            <a:spLocks noGrp="1"/>
          </p:cNvSpPr>
          <p:nvPr>
            <p:ph type="title"/>
          </p:nvPr>
        </p:nvSpPr>
        <p:spPr>
          <a:xfrm>
            <a:off x="510500" y="593375"/>
            <a:ext cx="83217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The Lifecycle of Sound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0" name="Google Shape;13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625" y="1424675"/>
            <a:ext cx="8716627" cy="4104074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3"/>
          <p:cNvSpPr txBox="1"/>
          <p:nvPr/>
        </p:nvSpPr>
        <p:spPr>
          <a:xfrm>
            <a:off x="510500" y="5417800"/>
            <a:ext cx="7727400" cy="3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dirty="0">
                <a:solidFill>
                  <a:srgbClr val="202122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From its source, through an ADC, digital processing, a DAC, and finally as sound again.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2" name="Google Shape;132;p23"/>
          <p:cNvSpPr txBox="1"/>
          <p:nvPr/>
        </p:nvSpPr>
        <p:spPr>
          <a:xfrm>
            <a:off x="657650" y="6431350"/>
            <a:ext cx="6363600" cy="2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Attribution: File:A-D-A </a:t>
            </a:r>
            <a:r>
              <a:rPr lang="en-US" sz="1200" dirty="0" err="1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Flow.svg</a:t>
            </a:r>
            <a:r>
              <a:rPr lang="en-US" sz="1200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, </a:t>
            </a:r>
            <a:r>
              <a:rPr lang="en-US" sz="1200" dirty="0">
                <a:solidFill>
                  <a:srgbClr val="202122"/>
                </a:solidFill>
                <a:latin typeface="Proxima Nova"/>
                <a:ea typeface="Proxima Nova"/>
                <a:cs typeface="Proxima Nova"/>
                <a:sym typeface="Proxima Nova"/>
              </a:rPr>
              <a:t>From Wikimedia Commons, the free media repository</a:t>
            </a:r>
            <a:endParaRPr sz="1200" dirty="0">
              <a:solidFill>
                <a:srgbClr val="20212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ransition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Analog to Digital Conversion</a:t>
            </a:r>
            <a:endParaRPr sz="3600"/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4800" y="1424667"/>
            <a:ext cx="6829226" cy="502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Analog to Digital Conversion</a:t>
            </a:r>
            <a:endParaRPr sz="3600"/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5400" y="1272276"/>
            <a:ext cx="6603190" cy="49923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Analog to Digital Conversion</a:t>
            </a:r>
            <a:endParaRPr sz="3600"/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650" y="1520300"/>
            <a:ext cx="8206000" cy="360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>
            <a:spLocks noGrp="1"/>
          </p:cNvSpPr>
          <p:nvPr>
            <p:ph type="title"/>
          </p:nvPr>
        </p:nvSpPr>
        <p:spPr>
          <a:xfrm>
            <a:off x="510500" y="593375"/>
            <a:ext cx="83217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What is Analog?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3" name="Google Shape;93;p18"/>
          <p:cNvSpPr txBox="1">
            <a:spLocks noGrp="1"/>
          </p:cNvSpPr>
          <p:nvPr>
            <p:ph type="body" idx="1"/>
          </p:nvPr>
        </p:nvSpPr>
        <p:spPr>
          <a:xfrm>
            <a:off x="510500" y="1536625"/>
            <a:ext cx="7965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8354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Proxima Nova"/>
              <a:buChar char="●"/>
            </a:pPr>
            <a:r>
              <a:rPr lang="en-US" sz="3200" dirty="0">
                <a:solidFill>
                  <a:schemeClr val="dk2"/>
                </a:solidFill>
              </a:rPr>
              <a:t>Smooth and continuous signals that represent a quantity, like sound wave.</a:t>
            </a:r>
            <a:endParaRPr sz="3200" dirty="0">
              <a:solidFill>
                <a:schemeClr val="dk2"/>
              </a:solidFill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None/>
            </a:pPr>
            <a:endParaRPr sz="3200" dirty="0"/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4330" y="3336400"/>
            <a:ext cx="6721775" cy="214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>
            <a:spLocks noGrp="1"/>
          </p:cNvSpPr>
          <p:nvPr>
            <p:ph type="title"/>
          </p:nvPr>
        </p:nvSpPr>
        <p:spPr>
          <a:xfrm>
            <a:off x="510500" y="593375"/>
            <a:ext cx="83217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Analog Devices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500" y="1501800"/>
            <a:ext cx="5711651" cy="259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9"/>
          <p:cNvPicPr preferRelativeResize="0"/>
          <p:nvPr/>
        </p:nvPicPr>
        <p:blipFill rotWithShape="1">
          <a:blip r:embed="rId4">
            <a:alphaModFix/>
          </a:blip>
          <a:srcRect l="2758" r="3749"/>
          <a:stretch/>
        </p:blipFill>
        <p:spPr>
          <a:xfrm>
            <a:off x="6511275" y="1501800"/>
            <a:ext cx="2320925" cy="23804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>
            <a:spLocks noGrp="1"/>
          </p:cNvSpPr>
          <p:nvPr>
            <p:ph type="title"/>
          </p:nvPr>
        </p:nvSpPr>
        <p:spPr>
          <a:xfrm>
            <a:off x="510500" y="593375"/>
            <a:ext cx="83217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What is Digital?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7" name="Google Shape;107;p20"/>
          <p:cNvSpPr txBox="1">
            <a:spLocks noGrp="1"/>
          </p:cNvSpPr>
          <p:nvPr>
            <p:ph type="body" idx="1"/>
          </p:nvPr>
        </p:nvSpPr>
        <p:spPr>
          <a:xfrm>
            <a:off x="363875" y="1520325"/>
            <a:ext cx="4493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8354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Proxima Nova"/>
              <a:buChar char="●"/>
            </a:pPr>
            <a:r>
              <a:rPr lang="en-US" sz="3200" dirty="0">
                <a:solidFill>
                  <a:schemeClr val="dk2"/>
                </a:solidFill>
              </a:rPr>
              <a:t>A numeric representation of an analog signal, represented in increments.</a:t>
            </a:r>
            <a:endParaRPr sz="3200" dirty="0">
              <a:solidFill>
                <a:schemeClr val="dk2"/>
              </a:solidFill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None/>
            </a:pPr>
            <a:endParaRPr sz="3200" dirty="0"/>
          </a:p>
        </p:txBody>
      </p:sp>
      <p:pic>
        <p:nvPicPr>
          <p:cNvPr id="108" name="Google Shape;10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5075" y="1520325"/>
            <a:ext cx="4187125" cy="34368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>
            <a:spLocks noGrp="1"/>
          </p:cNvSpPr>
          <p:nvPr>
            <p:ph type="title"/>
          </p:nvPr>
        </p:nvSpPr>
        <p:spPr>
          <a:xfrm>
            <a:off x="510500" y="593375"/>
            <a:ext cx="83217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dirty="0"/>
              <a:t>Digital Devices</a:t>
            </a:r>
            <a:endParaRPr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4" name="Google Shape;11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875" y="1640175"/>
            <a:ext cx="5359925" cy="243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59825" y="1640175"/>
            <a:ext cx="2872375" cy="157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Converting Analog to Digital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" name="Google Shape;121;p22"/>
          <p:cNvSpPr txBox="1">
            <a:spLocks noGrp="1"/>
          </p:cNvSpPr>
          <p:nvPr>
            <p:ph type="body" idx="1"/>
          </p:nvPr>
        </p:nvSpPr>
        <p:spPr>
          <a:xfrm>
            <a:off x="311700" y="1551350"/>
            <a:ext cx="5388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Analog signals can be converted to digital signals using an ADC.</a:t>
            </a:r>
            <a:endParaRPr dirty="0"/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-US" sz="2000" dirty="0"/>
              <a:t>Analog-to-Digital Converter (ADC)</a:t>
            </a:r>
            <a:endParaRPr sz="200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 dirty="0">
                <a:solidFill>
                  <a:srgbClr val="474747"/>
                </a:solidFill>
              </a:rPr>
              <a:t>a system that </a:t>
            </a:r>
            <a:r>
              <a:rPr lang="en-US" sz="2000" dirty="0">
                <a:solidFill>
                  <a:srgbClr val="040C28"/>
                </a:solidFill>
              </a:rPr>
              <a:t>converts an analog signal, such as a sound picked up by a microphone or light entering a digital camera, into a digital signal</a:t>
            </a:r>
            <a:r>
              <a:rPr lang="en-US" sz="2000" dirty="0">
                <a:solidFill>
                  <a:srgbClr val="474747"/>
                </a:solidFill>
              </a:rPr>
              <a:t>.</a:t>
            </a:r>
            <a:endParaRPr sz="2000" dirty="0">
              <a:solidFill>
                <a:srgbClr val="474747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ts val="2000"/>
              <a:buChar char="●"/>
            </a:pPr>
            <a:r>
              <a:rPr lang="en-US" sz="2000" dirty="0">
                <a:solidFill>
                  <a:srgbClr val="474747"/>
                </a:solidFill>
              </a:rPr>
              <a:t>The computer represents the digital signal using binary.</a:t>
            </a:r>
            <a:endParaRPr sz="2000" dirty="0">
              <a:solidFill>
                <a:srgbClr val="474747"/>
              </a:solidFill>
            </a:endParaRPr>
          </a:p>
        </p:txBody>
      </p:sp>
      <p:pic>
        <p:nvPicPr>
          <p:cNvPr id="122" name="Google Shape;122;p22" title="WM_WM8775SEDS-AB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1025" y="1551349"/>
            <a:ext cx="2736976" cy="205272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2"/>
          <p:cNvSpPr txBox="1"/>
          <p:nvPr/>
        </p:nvSpPr>
        <p:spPr>
          <a:xfrm>
            <a:off x="809400" y="6342925"/>
            <a:ext cx="68871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ADC Photo credit:</a:t>
            </a:r>
            <a:endParaRPr sz="1000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Andrzej Barabasz 🇵🇱 - Own work, CC BY-SA 3.0, https://commons.wikimedia.org/w/index.php?curid=2015779</a:t>
            </a:r>
            <a:endParaRPr sz="1000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24" name="Google Shape;12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0600" y="3756473"/>
            <a:ext cx="3291000" cy="10397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192</Words>
  <Application>Microsoft Office PowerPoint</Application>
  <PresentationFormat>On-screen Show (4:3)</PresentationFormat>
  <Paragraphs>21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Proxima Nova</vt:lpstr>
      <vt:lpstr>Raleway</vt:lpstr>
      <vt:lpstr>Source Sans Pro</vt:lpstr>
      <vt:lpstr>Montserrat</vt:lpstr>
      <vt:lpstr>Noto Sans Symbols</vt:lpstr>
      <vt:lpstr>Arial</vt:lpstr>
      <vt:lpstr>Arial Black</vt:lpstr>
      <vt:lpstr>Plum</vt:lpstr>
      <vt:lpstr>Analog &amp; Digital Sound</vt:lpstr>
      <vt:lpstr>Analog to Digital Conversion</vt:lpstr>
      <vt:lpstr>Analog to Digital Conversion</vt:lpstr>
      <vt:lpstr>Analog to Digital Conversion</vt:lpstr>
      <vt:lpstr>What is Analog?</vt:lpstr>
      <vt:lpstr>Analog Devices</vt:lpstr>
      <vt:lpstr>What is Digital?</vt:lpstr>
      <vt:lpstr>Digital Devices</vt:lpstr>
      <vt:lpstr>Converting Analog to Digital</vt:lpstr>
      <vt:lpstr>The Lifecycle of Sound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Jill Jones</cp:lastModifiedBy>
  <cp:revision>2</cp:revision>
  <dcterms:modified xsi:type="dcterms:W3CDTF">2025-05-07T04:39:12Z</dcterms:modified>
</cp:coreProperties>
</file>